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4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4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9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0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7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4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5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1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6/21/2021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149217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05CF6D0-D2DC-491C-BED6-98E755EE4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0575" y="540000"/>
            <a:ext cx="4614974" cy="4259814"/>
          </a:xfrm>
          <a:effectLst>
            <a:glow rad="127000">
              <a:schemeClr val="tx1"/>
            </a:glow>
            <a:innerShdw blurRad="114300">
              <a:schemeClr val="accent5"/>
            </a:innerShdw>
          </a:effectLst>
        </p:spPr>
        <p:txBody>
          <a:bodyPr>
            <a:normAutofit/>
          </a:bodyPr>
          <a:lstStyle/>
          <a:p>
            <a:r>
              <a:rPr lang="it-IT" sz="6000" dirty="0"/>
              <a:t>Festival dell’inclusione sociale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4A0AA1-C9DD-452F-AF3C-8231C0CD8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" y="3600"/>
            <a:ext cx="6854400" cy="6854400"/>
            <a:chOff x="0" y="3600"/>
            <a:chExt cx="6854400" cy="685440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81A3F73-01DC-494A-B9CC-582418F95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C4A7316-203B-47F8-B448-E54B106DB1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DFB6685-5F8D-4A29-9735-BF4667A5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55115A15-DDA7-4DA1-9482-446CF4B132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8" r="13833" b="2"/>
          <a:stretch/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noFill/>
          <a:effectLst>
            <a:softEdge rad="1016000"/>
          </a:effectLst>
        </p:spPr>
      </p:pic>
      <p:sp>
        <p:nvSpPr>
          <p:cNvPr id="7" name="Sottotitolo 6">
            <a:extLst>
              <a:ext uri="{FF2B5EF4-FFF2-40B4-BE49-F238E27FC236}">
                <a16:creationId xmlns:a16="http://schemas.microsoft.com/office/drawing/2014/main" id="{E0866B26-0A5A-44C9-8456-D69542C3C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898" y="0"/>
            <a:ext cx="12191980" cy="568800"/>
          </a:xfrm>
          <a:effectLst>
            <a:glow rad="50800">
              <a:schemeClr val="accent1">
                <a:alpha val="40000"/>
              </a:schemeClr>
            </a:glow>
          </a:effectLst>
        </p:spPr>
        <p:txBody>
          <a:bodyPr anchor="ctr" anchorCtr="0">
            <a:noAutofit/>
          </a:bodyPr>
          <a:lstStyle/>
          <a:p>
            <a:pPr algn="ctr"/>
            <a:r>
              <a:rPr lang="it-IT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Centro Studi Gianni Selleri</a:t>
            </a:r>
          </a:p>
        </p:txBody>
      </p:sp>
    </p:spTree>
    <p:extLst>
      <p:ext uri="{BB962C8B-B14F-4D97-AF65-F5344CB8AC3E}">
        <p14:creationId xmlns:p14="http://schemas.microsoft.com/office/powerpoint/2010/main" val="2051684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170F697-30C0-4733-8850-96F9DAB40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7E32432-57F8-47F8-A2E7-08D622B9F257}"/>
              </a:ext>
            </a:extLst>
          </p:cNvPr>
          <p:cNvSpPr txBox="1"/>
          <p:nvPr/>
        </p:nvSpPr>
        <p:spPr>
          <a:xfrm>
            <a:off x="2093843" y="379675"/>
            <a:ext cx="9382539" cy="5713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220980" algn="just">
              <a:lnSpc>
                <a:spcPct val="103000"/>
              </a:lnSpc>
              <a:spcAft>
                <a:spcPts val="800"/>
              </a:spcAft>
            </a:pP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Gli eventi e le azioni del Festival saranno organizzati in tre sezioni: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3000"/>
              </a:lnSpc>
              <a:spcAft>
                <a:spcPts val="800"/>
              </a:spcAft>
            </a:pP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b="1" dirty="0">
                <a:solidFill>
                  <a:srgbClr val="FFFF00"/>
                </a:solidFill>
                <a:latin typeface="TimesNewRomanPSMT"/>
              </a:rPr>
              <a:t>PAROLA </a:t>
            </a:r>
          </a:p>
          <a:p>
            <a:pPr marL="220980" indent="228600" algn="just">
              <a:lnSpc>
                <a:spcPct val="103000"/>
              </a:lnSpc>
              <a:spcAft>
                <a:spcPts val="800"/>
              </a:spcAft>
            </a:pP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La sezione riguarderà, soprattutto, la analisi, a partire dai territori di riferimento del Centro Studi, dei principali elementi che concorrono alla definizione ed alla realizzazione dell’inclusione sociale: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449580" algn="just">
              <a:lnSpc>
                <a:spcPct val="103000"/>
              </a:lnSpc>
              <a:spcAft>
                <a:spcPts val="800"/>
              </a:spcAft>
            </a:pP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400" b="1" dirty="0">
                <a:solidFill>
                  <a:srgbClr val="5B9BD5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BISOGNI E BUONE PRASSI: </a:t>
            </a: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si analizzeranno i bisogni della nostra società rispetto all’inclusione sociale e le buone prassi attuate finora.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400" b="1" dirty="0">
                <a:solidFill>
                  <a:srgbClr val="5B9BD5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FORMAZIONE: </a:t>
            </a: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si parlerà di formazione inclusiva e delle competenze necessarie in ogni ambito della società per l’inclusione sociale e su come acquisirle e farle acquisire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400" b="1" dirty="0">
                <a:solidFill>
                  <a:srgbClr val="5B9BD5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POLITICHE: </a:t>
            </a: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si rifletterà sulla elaborazione di nuove politiche per l’inclusione sociale, a partire da quelle relative alle pari opportunità,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400" b="1" dirty="0">
                <a:solidFill>
                  <a:srgbClr val="5B9BD5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PROGETTI: </a:t>
            </a: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si lavorerà sulla creazione e la realizzazione di nuovi progetti, riguardanti anche nuove figure professionali, start-up e nuove opportunità di lavoro, e sulla implementazione di progetti già realizzati ed efficaci, in ambiti e territori diversi.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400" b="1" dirty="0">
                <a:solidFill>
                  <a:srgbClr val="5B9BD5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RICERCA:</a:t>
            </a:r>
            <a:r>
              <a:rPr lang="it-IT" sz="1400" dirty="0">
                <a:solidFill>
                  <a:srgbClr val="5B9BD5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si discuterà della qualità della ricerca nel campo della inclusione sociale, con i ricercatori che se ne occupano, </a:t>
            </a:r>
            <a:r>
              <a:rPr lang="it-IT" sz="1400" dirty="0">
                <a:latin typeface="TimesNewRomanPSMT"/>
                <a:ea typeface="Calibri" panose="020F0502020204030204" pitchFamily="34" charset="0"/>
                <a:cs typeface="TimesNewRomanPSMT"/>
              </a:rPr>
              <a:t>cercando anche </a:t>
            </a: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di capire quali possono essere i livelli di coinvolgimento dei territori nella ricerca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algn="just">
              <a:lnSpc>
                <a:spcPct val="103000"/>
              </a:lnSpc>
              <a:spcAft>
                <a:spcPts val="800"/>
              </a:spcAft>
            </a:pP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228600" algn="just">
              <a:lnSpc>
                <a:spcPct val="103000"/>
              </a:lnSpc>
              <a:spcAft>
                <a:spcPts val="800"/>
              </a:spcAft>
            </a:pPr>
            <a:r>
              <a:rPr lang="it-IT" sz="14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I lavori di questa sezione saranno propedeutici alla individuazione e alla progettazione di ogni successiva azione specifica ed alla creazione di una visione di insieme sulla inclusione sociale e la sua realizzazione.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0849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01B0A42-58AC-4470-9100-BE003A5745F5}"/>
              </a:ext>
            </a:extLst>
          </p:cNvPr>
          <p:cNvSpPr txBox="1"/>
          <p:nvPr/>
        </p:nvSpPr>
        <p:spPr>
          <a:xfrm>
            <a:off x="2504049" y="668272"/>
            <a:ext cx="9059594" cy="4787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it-IT" sz="1800" b="1" dirty="0">
                <a:solidFill>
                  <a:srgbClr val="FFFF0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AZIONE</a:t>
            </a:r>
            <a:endParaRPr lang="it-IT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>
              <a:lnSpc>
                <a:spcPct val="103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0560"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La sezione si occuperà dello studio e della elaborazione di interventi relativi a: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b="1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Progettazione inclusiva e dell’inclusione sociale:</a:t>
            </a: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 si realizzeranno interventi volti alla progettazione di nuove azioni tese all’inclusione sociale</a:t>
            </a:r>
            <a:endParaRPr lang="it-IT" sz="16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b="1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Formazione inclusiva e per l’inclusione sociale:</a:t>
            </a: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 partendo dall’analisi dei bisogni e delle buone prassi si progetterà e si inizierà un percorso di formazione inclusiva nelle scuole e si elaboreranno le modalità di formazione negli altri ambiti, iniziando i relativi percorsi.</a:t>
            </a:r>
            <a:endParaRPr lang="it-IT" sz="16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b="1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Politiche per l’inclusione:</a:t>
            </a: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 si progetteranno le modalità di applicazione e le modalità di verifica delle politiche elaborate, si analizzeranno i livelli di implementazione delle politiche già presenti nel nostro paese.</a:t>
            </a:r>
            <a:endParaRPr lang="it-IT" sz="16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b="1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Ricerca:</a:t>
            </a: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 si elaboreranno progetti di coinvolgimento dei territori nella ricerca, sia in campo sociale che tecnico</a:t>
            </a:r>
            <a:endParaRPr lang="it-IT" sz="16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E8ABDB4-F1A9-49E9-99F8-718800695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53569451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6E7C5B5-32E9-4CA5-BEC7-F634E42B04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BF2FA8E-F296-45FC-A551-6F713F9BA85A}"/>
              </a:ext>
            </a:extLst>
          </p:cNvPr>
          <p:cNvSpPr txBox="1"/>
          <p:nvPr/>
        </p:nvSpPr>
        <p:spPr>
          <a:xfrm>
            <a:off x="2372138" y="512993"/>
            <a:ext cx="9276523" cy="6059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it-IT" sz="1800" b="1" dirty="0">
                <a:solidFill>
                  <a:srgbClr val="FFFF0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VISIONE</a:t>
            </a:r>
            <a:endParaRPr lang="it-IT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>
              <a:lnSpc>
                <a:spcPct val="103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1195" algn="just"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La sezione si occuperà della organizzazione e produzione di eventi inclusivi. </a:t>
            </a:r>
          </a:p>
          <a:p>
            <a:pPr marL="671195" algn="just"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Gli eventi, compresi quelli dedicati alle scuole, saranno inclusivi sia per le loro modalità di realizzazione e sia perché vedranno protagonisti persone a rischio di esclusione sociale, da sole o in collaborazione con persone prive di tale rischio. I temi inizialmente individuati per l’organizzazione degli eventi sono:</a:t>
            </a:r>
          </a:p>
          <a:p>
            <a:pPr marL="1257300" lvl="2" indent="-342900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Arte</a:t>
            </a:r>
            <a:endParaRPr lang="it-IT" sz="16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Cibo</a:t>
            </a:r>
            <a:endParaRPr lang="it-IT" sz="16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Cinema</a:t>
            </a:r>
            <a:endParaRPr lang="it-IT" sz="16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Musica</a:t>
            </a:r>
            <a:endParaRPr lang="it-IT" sz="16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Sport</a:t>
            </a:r>
            <a:endParaRPr lang="it-IT" sz="16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dirty="0">
                <a:solidFill>
                  <a:srgbClr val="00B0F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Teatro</a:t>
            </a:r>
            <a:endParaRPr lang="it-IT" sz="16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Gli eventi di ogni sezione saranno realizzati durante tutto l’anno compreso fra due edizioni successive in luoghi diversi, fino alla programmazione finale che si svolgerà a Chiusi, nel terzo fine settimana di ottobre a partire dal 14 ottobre 2022.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4118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0FA48B29-0FB5-4694-85CD-53CB68B7E6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26" b="11043"/>
          <a:stretch/>
        </p:blipFill>
        <p:spPr>
          <a:xfrm>
            <a:off x="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32A67C5-2B33-442C-BE9E-2F7B5E71AB21}"/>
              </a:ext>
            </a:extLst>
          </p:cNvPr>
          <p:cNvSpPr txBox="1"/>
          <p:nvPr/>
        </p:nvSpPr>
        <p:spPr>
          <a:xfrm>
            <a:off x="0" y="-112542"/>
            <a:ext cx="1219198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Centro studi Gianni Selleri sull’inclusione sociale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3BE5E75-3A43-4047-ADC1-9F05AC5888CA}"/>
              </a:ext>
            </a:extLst>
          </p:cNvPr>
          <p:cNvSpPr txBox="1"/>
          <p:nvPr/>
        </p:nvSpPr>
        <p:spPr>
          <a:xfrm>
            <a:off x="-20" y="6334780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8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«I diritti non si discutono, al massimo si spiegano»</a:t>
            </a:r>
            <a:endParaRPr lang="it-IT" sz="2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105046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67416F32-9D98-4340-82E8-E90CE00AD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9" name="Rectangle 16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8D85657-6A77-4466-887F-EE948B9CD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37F6730-8F76-4239-8CBA-B914B02A7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007FBF4-4B89-4AE1-955F-071EF00F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68B9882E-119A-40EB-84F9-597469A5D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26">
              <a:extLst>
                <a:ext uri="{FF2B5EF4-FFF2-40B4-BE49-F238E27FC236}">
                  <a16:creationId xmlns:a16="http://schemas.microsoft.com/office/drawing/2014/main" id="{8DBDEE55-09BD-4DA8-8701-E4CA98BABA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0" name="Oval 27">
              <a:extLst>
                <a:ext uri="{FF2B5EF4-FFF2-40B4-BE49-F238E27FC236}">
                  <a16:creationId xmlns:a16="http://schemas.microsoft.com/office/drawing/2014/main" id="{AF00923E-9D72-4A0E-9F4B-9434FF5DF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1F48387-6E8C-4241-AB6C-A5B60A714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2" name="Rectangle 33">
                <a:extLst>
                  <a:ext uri="{FF2B5EF4-FFF2-40B4-BE49-F238E27FC236}">
                    <a16:creationId xmlns:a16="http://schemas.microsoft.com/office/drawing/2014/main" id="{BD19383F-3752-462E-AC8F-6BE570F950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4" name="Rectangle 34">
                <a:extLst>
                  <a:ext uri="{FF2B5EF4-FFF2-40B4-BE49-F238E27FC236}">
                    <a16:creationId xmlns:a16="http://schemas.microsoft.com/office/drawing/2014/main" id="{14D01CAA-04BC-4A82-A43A-4F5FB273F6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551CBD5-99DC-4E2E-841D-10446CB44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40" name="Rectangle 31">
                <a:extLst>
                  <a:ext uri="{FF2B5EF4-FFF2-40B4-BE49-F238E27FC236}">
                    <a16:creationId xmlns:a16="http://schemas.microsoft.com/office/drawing/2014/main" id="{9094599C-EEC6-41EB-B1C5-CC6875162E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43" name="Rectangle 32">
                <a:extLst>
                  <a:ext uri="{FF2B5EF4-FFF2-40B4-BE49-F238E27FC236}">
                    <a16:creationId xmlns:a16="http://schemas.microsoft.com/office/drawing/2014/main" id="{2F315DC4-0D9F-48E8-A2A1-AC40E6095C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44" name="Rectangle 30">
              <a:extLst>
                <a:ext uri="{FF2B5EF4-FFF2-40B4-BE49-F238E27FC236}">
                  <a16:creationId xmlns:a16="http://schemas.microsoft.com/office/drawing/2014/main" id="{9AF94D83-376D-415E-9249-407F4EEEB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360A8458-D6B6-45BF-912C-2B2EBCBF0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0">
                <a:schemeClr val="bg2">
                  <a:alpha val="40000"/>
                </a:schemeClr>
              </a:gs>
            </a:gsLst>
            <a:lin ang="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0CEB71-71BB-41BC-B8B0-656EC84FC0C4}"/>
              </a:ext>
            </a:extLst>
          </p:cNvPr>
          <p:cNvSpPr txBox="1"/>
          <p:nvPr/>
        </p:nvSpPr>
        <p:spPr>
          <a:xfrm>
            <a:off x="3276712" y="689133"/>
            <a:ext cx="8335302" cy="57552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15000"/>
              </a:lnSpc>
            </a:pPr>
            <a:r>
              <a:rPr lang="en-US" sz="2400" b="1" i="0" u="none" strike="noStrike" spc="5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Centro </a:t>
            </a:r>
            <a:r>
              <a:rPr lang="en-US" sz="2400" b="1" i="0" u="none" strike="noStrike" spc="5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2400" b="1" i="0" u="none" strike="noStrike" spc="5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Gianni </a:t>
            </a:r>
            <a:r>
              <a:rPr lang="en-US" sz="2400" b="1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Selleri</a:t>
            </a:r>
            <a:r>
              <a:rPr lang="en-US" sz="2400" b="1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spc="5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sull’inclusione</a:t>
            </a:r>
            <a:r>
              <a:rPr lang="en-US" sz="2400" b="1" i="0" u="none" strike="noStrike" spc="5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spc="5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sz="2400" b="1" i="0" u="none" strike="noStrike" spc="5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7000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sz="1700" b="0" i="0" u="none" strike="noStrike" spc="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Il Centro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nasce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Chiusi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provincia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Siena,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dalla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volontà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concorrere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alla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realizzazione di una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società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inclusiva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contrastare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tendenza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catalogare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persone in "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normali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e "diverse", con la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conseguente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esclusione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diversi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</a:pPr>
            <a:endParaRPr lang="en-US" sz="1700" b="0" i="0" u="none" strike="noStrike" spc="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7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Centro ha come </a:t>
            </a:r>
            <a:r>
              <a:rPr lang="en-US" sz="1700" b="0" i="0" u="none" strike="noStrike" spc="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scopo</a:t>
            </a:r>
            <a:r>
              <a:rPr lang="en-US" sz="1700" b="0" i="0" u="none" strike="noStrike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27000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sz="1700" b="0" i="0" u="none" strike="noStrike" spc="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en-US" sz="1700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studio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dell’inclusione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sue modalità di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attuazione</a:t>
            </a:r>
            <a:endParaRPr lang="en-US" sz="1700" b="0" i="0" u="none" strike="noStrike" spc="5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La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ricerca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azioni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attuazione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dell’inclusione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sz="1700" b="0" i="0" u="none" strike="noStrike" spc="5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La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sperimentazione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nuovi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interventi</a:t>
            </a:r>
            <a:endParaRPr lang="en-US" sz="1700" b="0" i="0" u="none" strike="noStrike" spc="5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La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formazione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della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popolazione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sui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temi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dell’inclusione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sz="1700" b="0" i="0" u="none" strike="noStrike" spc="5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La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divulgazione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ogni altra azione utile al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radicamento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della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</a:t>
            </a:r>
            <a:r>
              <a:rPr lang="en-US" sz="1700" b="0" i="0" u="none" strike="noStrike" spc="5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0" i="0" u="none" strike="noStrike" spc="5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inclusiva</a:t>
            </a:r>
            <a:endParaRPr lang="en-US" sz="1700" spc="5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B230BF4-2A67-484F-92B0-774B5BA264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27827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3FDD5DC-BB3A-4BB0-B126-A9C0D96A6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BEDF7699-B144-419E-A8ED-B375E68478CC}"/>
              </a:ext>
            </a:extLst>
          </p:cNvPr>
          <p:cNvSpPr txBox="1"/>
          <p:nvPr/>
        </p:nvSpPr>
        <p:spPr>
          <a:xfrm>
            <a:off x="1946787" y="1512339"/>
            <a:ext cx="945700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Gianni Selleri </a:t>
            </a:r>
            <a:r>
              <a:rPr lang="it-IT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 una persona particolare. </a:t>
            </a:r>
          </a:p>
          <a:p>
            <a:pPr algn="just"/>
            <a:endParaRPr lang="it-IT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Cristiano profondamente laico, testimone di una religiosità completamente libera da ogni dogmatismo, Gianni poneva al centro del suo impegno politico, dapprima con la DC e poi con il PCI, l'attenzione e il rispetto verso ogni persona. Si è molto impegnato per l'affermazione del principio di uguaglianza di tutte le persone, da cui deve discendere una uguaglianza di diritti. È stato l'ispiratore, il proponente ed in gran parte l'estensore delle leggi che riguardano le persone con disabilità. È stato uno dei padri fondatori della Federazione Italiana Superamento Handicap, spendendosi al massimo nel processo "politico" che ha portato alla sua costituzione.</a:t>
            </a:r>
          </a:p>
          <a:p>
            <a:pPr algn="just"/>
            <a:endParaRPr lang="it-IT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Il suo pensiero e la sua azione, permeati da un grande rigore, ben si sintetizzano in una sua frase che è anche il motto del centro: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D881A70-CEAE-40B9-A7C4-11735DB31A6B}"/>
              </a:ext>
            </a:extLst>
          </p:cNvPr>
          <p:cNvSpPr txBox="1"/>
          <p:nvPr/>
        </p:nvSpPr>
        <p:spPr>
          <a:xfrm>
            <a:off x="1946787" y="5241410"/>
            <a:ext cx="9457006" cy="46166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it-IT" sz="2400" b="1" i="0" u="none" strike="noStrike" baseline="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diritti non si discutono, al massimo si spiegano.</a:t>
            </a:r>
            <a:endParaRPr lang="it-IT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3A3689E-B220-4E8B-A10D-C54D07AC45A8}"/>
              </a:ext>
            </a:extLst>
          </p:cNvPr>
          <p:cNvSpPr txBox="1"/>
          <p:nvPr/>
        </p:nvSpPr>
        <p:spPr>
          <a:xfrm>
            <a:off x="1946788" y="749161"/>
            <a:ext cx="94570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Perché "Gianni Selleri"</a:t>
            </a:r>
            <a:endParaRPr lang="it-IT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8787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4E480B-94D6-46F9-A2B6-B98D311FD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B9AACA9-BD92-429F-8047-0731DB46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046D8F9-B18B-42F5-B320-22E156F4C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980DF08-8878-4A99-871A-573EBF4F3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E0FF3E7-007F-48E0-8352-89CE4375B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02DE4FC-8B38-40C7-A2F5-CBD4C6592E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C97C509-DDA4-4291-88B3-8E2B146099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6345897-50D9-424E-A94E-18A63AEE8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66E6E08-BABA-49E9-884E-480584915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7AB62DB4-2675-465B-BC2D-A07B2025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7" y="2152357"/>
            <a:ext cx="9217026" cy="110855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</a:rPr>
              <a:t>Il Festival</a:t>
            </a:r>
            <a:br>
              <a:rPr lang="en-US" sz="8800" dirty="0"/>
            </a:br>
            <a:endParaRPr lang="en-US" sz="8800" dirty="0"/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60D0557C-CF03-4BA8-A4B9-7568A4648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411644E-3446-4BCD-9128-E492DF1D1123}"/>
              </a:ext>
            </a:extLst>
          </p:cNvPr>
          <p:cNvSpPr txBox="1"/>
          <p:nvPr/>
        </p:nvSpPr>
        <p:spPr>
          <a:xfrm>
            <a:off x="794521" y="3627399"/>
            <a:ext cx="1064906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rgbClr val="5B9BD5"/>
                </a:solidFill>
                <a:effectLst>
                  <a:outerShdw blurRad="60007" dir="2000400" sy="-30000" kx="-800400" algn="bl" rotWithShape="0">
                    <a:srgbClr val="FFFF00"/>
                  </a:outerShdw>
                </a:effectLst>
                <a:latin typeface="Vladimir Script" panose="03050402040407070305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una società di persone tutte uguali nella infinita diversità</a:t>
            </a:r>
            <a:endParaRPr lang="it-IT" sz="4000" dirty="0">
              <a:effectLst>
                <a:outerShdw blurRad="60007" dir="2000400" sy="-30000" kx="-800400" algn="bl" rotWithShape="0">
                  <a:srgbClr val="FFFF00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865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638AF96-B063-465E-9133-9F300414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FF00"/>
                </a:solidFill>
              </a:rPr>
              <a:t>La mission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0244927-A8AC-4090-87CD-4E2A50622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lnSpc>
                <a:spcPct val="103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Il progetto del Festival è finalizzato alla creazione di un luogo o, meglio, di una serie di luoghi anche fisici, dove si possa studiare e ci si possa confrontare, formare e lavorare sulla inclusione sociale e la sua implementazione, al fine di dare una risposta ad esigenze specifiche e bisogni reali: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3000"/>
              </a:lnSpc>
              <a:spcAft>
                <a:spcPts val="80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Conoscere e definire l'inclusione sociale</a:t>
            </a:r>
            <a:endParaRPr lang="it-IT" sz="18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Conoscere e mettere in rete, a sistema, gli attori che se ne occupano</a:t>
            </a:r>
            <a:endParaRPr lang="it-IT" sz="18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Conoscere le azioni e le buone prassi messe in atto nel nostro e in altri paesi</a:t>
            </a:r>
            <a:endParaRPr lang="it-IT" sz="18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Promuovere nuove azioni, la loro progettazione ed attuazione</a:t>
            </a:r>
            <a:endParaRPr lang="it-IT" sz="18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Contribuire alla formazione di una cultura dell'inclusione sociale</a:t>
            </a:r>
            <a:endParaRPr lang="it-IT" sz="1800" dirty="0">
              <a:solidFill>
                <a:srgbClr val="00B0F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B1B7468-FD5F-4C7F-8021-FEF6341B5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65814479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7D4E54-231E-48E0-BF1D-6308483D0EA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anchor="ctr"/>
          <a:lstStyle/>
          <a:p>
            <a:pPr algn="ctr"/>
            <a:r>
              <a:rPr lang="it-IT" dirty="0">
                <a:solidFill>
                  <a:srgbClr val="FFFF00"/>
                </a:solidFill>
              </a:rPr>
              <a:t>Gli 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88704F-8A19-4F07-BB47-34B4CD752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blipFill>
            <a:blip r:embed="rId2">
              <a:alphaModFix amt="50000"/>
            </a:blip>
            <a:tile tx="0" ty="0" sx="100000" sy="100000" flip="none" algn="tl"/>
          </a:blipFill>
          <a:ln>
            <a:noFill/>
          </a:ln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03000"/>
              </a:lnSpc>
              <a:spcAft>
                <a:spcPts val="800"/>
              </a:spcAft>
              <a:buNone/>
            </a:pPr>
            <a:endParaRPr lang="it-IT" sz="1800" b="1" dirty="0">
              <a:solidFill>
                <a:srgbClr val="5B9BD5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3000"/>
              </a:lnSpc>
              <a:spcAft>
                <a:spcPts val="800"/>
              </a:spcAft>
              <a:buNone/>
            </a:pPr>
            <a: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BREVE TERMINE</a:t>
            </a:r>
          </a:p>
          <a:p>
            <a:pPr marL="0" indent="0" algn="ctr">
              <a:lnSpc>
                <a:spcPct val="103000"/>
              </a:lnSpc>
              <a:spcAft>
                <a:spcPts val="800"/>
              </a:spcAft>
              <a:buNone/>
            </a:pPr>
            <a:endParaRPr lang="it-IT" sz="1800" dirty="0">
              <a:solidFill>
                <a:srgbClr val="5B9BD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Creazione di una rete di soggetti privati, pubblici e del terzo settore che collaborino con il Centro studi alla realizzazione del festival e ne costituiscano l'ossatura.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Costituzione, attraverso la rete di soggetti "fondatori" del Festival, di una rete di soggetti che si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occupano di inclusione sociale in Italia.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Costituzione di una rete di soggetti culturali che si occupano di cultura ed arte inclusive.</a:t>
            </a: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Agire sulla cultura e la formazione della popolazione nazionale, a partire dai territori di riferimento del Centro.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CC6798-C67A-4B09-B31B-8AB4DA3E7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>
            <a:noFill/>
          </a:ln>
        </p:spPr>
        <p:txBody>
          <a:bodyPr>
            <a:normAutofit fontScale="85000" lnSpcReduction="10000"/>
          </a:bodyPr>
          <a:lstStyle/>
          <a:p>
            <a:pPr marL="0" lvl="0" indent="0" algn="ctr">
              <a:lnSpc>
                <a:spcPct val="103000"/>
              </a:lnSpc>
              <a:spcAft>
                <a:spcPts val="800"/>
              </a:spcAft>
              <a:buNone/>
            </a:pPr>
            <a:endParaRPr lang="it-IT" b="1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3000"/>
              </a:lnSpc>
              <a:spcAft>
                <a:spcPts val="800"/>
              </a:spcAft>
              <a:buNone/>
            </a:pPr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MEDIO E LUNGO TERMINE</a:t>
            </a:r>
          </a:p>
          <a:p>
            <a:pPr marL="0" lvl="0" indent="0" algn="ctr">
              <a:lnSpc>
                <a:spcPct val="103000"/>
              </a:lnSpc>
              <a:spcAft>
                <a:spcPts val="800"/>
              </a:spcAft>
              <a:buNone/>
            </a:pPr>
            <a:endParaRPr lang="it-IT" b="1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Potenziare e rendere strutturali gli obiettivi a breve termine.</a:t>
            </a:r>
            <a:endParaRPr lang="it-IT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Aumentare l'efficacia dell'azione del Festival.</a:t>
            </a:r>
            <a:endParaRPr lang="it-IT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Promuovere la costituzione di start-up che lavorino all'inclusione sociale.</a:t>
            </a:r>
            <a:endParaRPr lang="it-IT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Ampliare il target del Festival da nazionale ad internazionale</a:t>
            </a:r>
            <a:endParaRPr lang="it-IT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C1ED298-E58C-447D-8894-D785AD2CCD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95159851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10BC4B-5444-4CE1-8708-2806FB0FE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007446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FF00"/>
                </a:solidFill>
              </a:rPr>
              <a:t>Le strategie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C71DFE-322D-4287-B2C7-606DCF589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74055"/>
            <a:ext cx="11101136" cy="4634669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03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Per gli obiettivi a breve si sfrutteranno le competenze già acquisite dal Centro studi, coinvolgendo i soggetti con i quali siamo già in contatto e promuovendo una "call" ad enti locali, istituzioni, imprese ed associazioni. Attraverso i soggetti che già in prima battuta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risponderanno alla nostra chiamata, si costituiranno le reti e si promuoveranno le azioni necessarie al conseguimento degli obiettivi del Festival. Con le successive edizioni aumenteremo i soggetti coinvolti e le azioni realizzate e, di conseguenza, l'efficacia del Festival, aumentando il target da locale e nazionale ad europeo ed internazionale. </a:t>
            </a:r>
          </a:p>
          <a:p>
            <a:pPr indent="449580" algn="just">
              <a:lnSpc>
                <a:spcPct val="103000"/>
              </a:lnSpc>
              <a:spcAft>
                <a:spcPts val="8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3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Tutte le azioni saranno distinte in: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Eventi "tecnici</a:t>
            </a:r>
            <a:r>
              <a:rPr lang="it-IT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destinati agli operatori coinvolti nella implementazione dell’inclusione sociale. </a:t>
            </a: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Eventi rivolti al pubblico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finalizzati alla creazione ed al consolidamento della cultura inclusiva. Si realizzeranno soprattutto momenti ludici e artistici; tali azioni metteranno la popolazione in contatto con soggetti a rischio di esclusione sociale promuovendo la reciproca conoscenza.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0" algn="just">
              <a:lnSpc>
                <a:spcPct val="103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Tutti gli eventi saranno il resoconto di un percorso annuale e il Festival si realizzerà attraverso un mix di tecnologie, strategie di comunicazione e di luoghi, fra reali e virtuali.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A7C85FE-76FB-453E-85DD-6C4040161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914513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C2C364-FBA1-4D5A-A95C-5C9A3174B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447826"/>
          </a:xfrm>
        </p:spPr>
        <p:txBody>
          <a:bodyPr anchor="b">
            <a:normAutofit/>
          </a:bodyPr>
          <a:lstStyle/>
          <a:p>
            <a:pPr algn="ctr"/>
            <a:r>
              <a:rPr lang="it-IT" dirty="0">
                <a:solidFill>
                  <a:srgbClr val="FFFF00"/>
                </a:solidFill>
              </a:rPr>
              <a:t>Fonti di finanziamento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BD8E42-150E-4449-902C-0F63A5E1D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03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Il finanziamento del Festival avverrà attraverso:</a:t>
            </a:r>
          </a:p>
          <a:p>
            <a:pPr marL="0" indent="0">
              <a:lnSpc>
                <a:spcPct val="103000"/>
              </a:lnSpc>
              <a:spcAft>
                <a:spcPts val="80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Contributi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degli enti locali, istituzioni, imprese ed associazioni che parteciperanno alla realizzazione dell'evento o concederanno il loro patrocinio.</a:t>
            </a: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Sponsor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privati e pubblici: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sponsor e sponsor che contribuiranno alla realizzazione di specifiche azioni.</a:t>
            </a: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patrimonio del Centro studi.</a:t>
            </a:r>
          </a:p>
          <a:p>
            <a:pPr marL="342900" lvl="0" indent="-342900" algn="just">
              <a:lnSpc>
                <a:spcPct val="103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Compartecipazione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dei fruitori delle iniziative. Questa compartecipazione dovrà essere marginale e sarà prevista solo in caso di mancata copertura dei costi di singoli eventi da parte delle risorse economiche del Festival.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39BA918-A79C-4546-A609-FFB06D10D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79958134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65243F-2FA0-445D-A8D4-1380A98E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it-IT" sz="6700" dirty="0">
                <a:solidFill>
                  <a:srgbClr val="FFFF00"/>
                </a:solidFill>
              </a:rPr>
              <a:t>Struttura</a:t>
            </a:r>
            <a:br>
              <a:rPr lang="it-IT" dirty="0">
                <a:solidFill>
                  <a:srgbClr val="FFFF00"/>
                </a:solidFill>
              </a:rPr>
            </a:br>
            <a:br>
              <a:rPr lang="it-IT" sz="1800" dirty="0">
                <a:solidFill>
                  <a:srgbClr val="FFFF00"/>
                </a:solidFill>
              </a:rPr>
            </a:br>
            <a:br>
              <a:rPr lang="it-IT" sz="1800" dirty="0">
                <a:solidFill>
                  <a:srgbClr val="FFFF00"/>
                </a:solidFill>
              </a:rPr>
            </a:b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Tutte le azioni del Festival faranno riferimento ad aree ed ambiti preferenziali: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12F593-35F5-4269-BBC2-C405005325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2461845"/>
            <a:ext cx="5437186" cy="3066757"/>
          </a:xfrm>
          <a:blipFill>
            <a:blip r:embed="rId2">
              <a:alphaModFix amt="50000"/>
            </a:blip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Disabilità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Genere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3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Origine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Povertà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EE55C0-52E4-48C8-93B7-E36F6D275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2461845"/>
            <a:ext cx="5437186" cy="3066758"/>
          </a:xfrm>
          <a:blipFill>
            <a:blip r:embed="rId2">
              <a:alphaModFix amt="50000"/>
            </a:blip>
            <a:tile tx="0" ty="0" sx="100000" sy="100000" flip="none" algn="tl"/>
          </a:blipFill>
        </p:spPr>
        <p:txBody>
          <a:bodyPr/>
          <a:lstStyle/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1800" dirty="0">
              <a:effectLst/>
              <a:latin typeface="TimesNewRomanPSMT"/>
              <a:ea typeface="Calibri" panose="020F0502020204030204" pitchFamily="34" charset="0"/>
              <a:cs typeface="TimesNewRomanPSMT"/>
            </a:endParaRPr>
          </a:p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Scuola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Formazione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Ricerca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Turismo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3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Sport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3383D01-CE39-45D9-957E-D3E0C33B4AC9}"/>
              </a:ext>
            </a:extLst>
          </p:cNvPr>
          <p:cNvSpPr txBox="1"/>
          <p:nvPr/>
        </p:nvSpPr>
        <p:spPr>
          <a:xfrm>
            <a:off x="1209822" y="5795889"/>
            <a:ext cx="9986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L’elenco delle aree e degli ambiti sarà, come tutto il Festival, un elemento liquido e “work in progress”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4A65E78-8079-44C1-8A7D-6B0AB1110C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0" y="0"/>
            <a:ext cx="1821287" cy="133654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68843446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1379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3" baseType="lpstr">
      <vt:lpstr>Arial</vt:lpstr>
      <vt:lpstr>Avenir Next LT Pro</vt:lpstr>
      <vt:lpstr>Bell MT</vt:lpstr>
      <vt:lpstr>Calibri</vt:lpstr>
      <vt:lpstr>Symbol</vt:lpstr>
      <vt:lpstr>Times New Roman</vt:lpstr>
      <vt:lpstr>TimesNewRomanPSMT</vt:lpstr>
      <vt:lpstr>Vladimir Script</vt:lpstr>
      <vt:lpstr>Wingdings</vt:lpstr>
      <vt:lpstr>GlowVTI</vt:lpstr>
      <vt:lpstr>Festival dell’inclusione sociale</vt:lpstr>
      <vt:lpstr>Presentazione standard di PowerPoint</vt:lpstr>
      <vt:lpstr>Presentazione standard di PowerPoint</vt:lpstr>
      <vt:lpstr>Il Festival </vt:lpstr>
      <vt:lpstr>La mission</vt:lpstr>
      <vt:lpstr>Gli obiettivi</vt:lpstr>
      <vt:lpstr>Le strategie</vt:lpstr>
      <vt:lpstr>Fonti di finanziamento</vt:lpstr>
      <vt:lpstr>Struttura   Tutte le azioni del Festival faranno riferimento ad aree ed ambiti preferenziali: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dell’inclusione sociale</dc:title>
  <dc:creator>pierluigi ciacci</dc:creator>
  <cp:lastModifiedBy>pierluigi ciacci</cp:lastModifiedBy>
  <cp:revision>66</cp:revision>
  <dcterms:created xsi:type="dcterms:W3CDTF">2021-06-18T10:37:11Z</dcterms:created>
  <dcterms:modified xsi:type="dcterms:W3CDTF">2021-06-21T11:28:54Z</dcterms:modified>
</cp:coreProperties>
</file>